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</p:sldIdLst>
  <p:sldSz cx="9144000" cy="5143500" type="screen16x9"/>
  <p:notesSz cx="6858000" cy="9144000"/>
  <p:embeddedFontLst>
    <p:embeddedFont>
      <p:font typeface="Economica" panose="02010600030101010101" charset="0"/>
      <p:regular r:id="rId14"/>
      <p:bold r:id="rId15"/>
      <p:italic r:id="rId16"/>
      <p:boldItalic r:id="rId17"/>
    </p:embeddedFont>
    <p:embeddedFont>
      <p:font typeface="Open Sans" panose="02010600030101010101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40FE04-E312-4B56-A5EB-41D4E52851E2}">
  <a:tblStyle styleId="{4F40FE04-E312-4B56-A5EB-41D4E52851E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6d49ffd76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6d49ffd76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0268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6d49ffd76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6d49ffd76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2857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6d49ffd7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6d49ffd7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6d49ffd76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6d49ffd76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6d49ffd76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6d49ffd76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3635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6d49ffd76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6d49ffd76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5833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6d49ffd7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6d49ffd7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5021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6d49ffd7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6d49ffd7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5390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6d49ffd76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6d49ffd76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722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6d49ffd7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6d49ffd7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0277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hyperlink" Target="https://hcldr.wordpress.com/2018/07/15/wasted-healthcare-spending-a-750-billion-opportunity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7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dirty="0"/>
              <a:t>Mortality Prediction in ICU with RNN</a:t>
            </a:r>
            <a:endParaRPr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Team 27: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Baolin Wang, Shimiao Zhang, Jiawei Zhu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4878" y="4059375"/>
            <a:ext cx="1656148" cy="70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75A05D3-8AA5-4C54-8D40-3B4459EDC7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84"/>
    </mc:Choice>
    <mc:Fallback xmlns="">
      <p:transition spd="slow" advTm="10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udio 4">
            <a:hlinkClick r:id="" action="ppaction://media"/>
            <a:extLst>
              <a:ext uri="{FF2B5EF4-FFF2-40B4-BE49-F238E27FC236}">
                <a16:creationId xmlns:a16="http://schemas.microsoft.com/office/drawing/2014/main" id="{72D7BF58-E2D8-4D34-B1B6-F06580C0E0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67FCFCD-604C-4AEB-8DAE-64B86F2A3F46}"/>
              </a:ext>
            </a:extLst>
          </p:cNvPr>
          <p:cNvSpPr/>
          <p:nvPr/>
        </p:nvSpPr>
        <p:spPr>
          <a:xfrm>
            <a:off x="406400" y="843260"/>
            <a:ext cx="8382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200" dirty="0">
                <a:latin typeface="Economica" panose="02010600030101010101" charset="0"/>
              </a:rPr>
              <a:t>Reference</a:t>
            </a:r>
            <a:endParaRPr lang="en-US" dirty="0"/>
          </a:p>
          <a:p>
            <a:br>
              <a:rPr lang="en-US" dirty="0"/>
            </a:br>
            <a:r>
              <a:rPr lang="en-US" dirty="0">
                <a:solidFill>
                  <a:srgbClr val="222222"/>
                </a:solidFill>
                <a:latin typeface="Open Sans" panose="02010600030101010101" charset="0"/>
              </a:rPr>
              <a:t>[1] </a:t>
            </a:r>
            <a:r>
              <a:rPr lang="en-US" u="sng" dirty="0">
                <a:solidFill>
                  <a:srgbClr val="57BB8A"/>
                </a:solidFill>
                <a:latin typeface="Open Sans" panose="02010600030101010101" charset="0"/>
                <a:hlinkClick r:id="rId6"/>
              </a:rPr>
              <a:t>https://hcldr.wordpress.com/2018/07/15/wasted-healthcare-spending-a-750-billion-opportunity</a:t>
            </a:r>
            <a:endParaRPr lang="en-US" dirty="0"/>
          </a:p>
          <a:p>
            <a:pPr algn="just"/>
            <a:r>
              <a:rPr lang="en-US" dirty="0">
                <a:solidFill>
                  <a:srgbClr val="222222"/>
                </a:solidFill>
                <a:latin typeface="Open Sans" panose="02010600030101010101" charset="0"/>
              </a:rPr>
              <a:t>[2] </a:t>
            </a:r>
            <a:r>
              <a:rPr lang="en-US" dirty="0">
                <a:latin typeface="Open Sans" panose="02010600030101010101" charset="0"/>
              </a:rPr>
              <a:t>Johnson, A.E., Pollard, T.J., Shen, L., Li-</a:t>
            </a:r>
            <a:r>
              <a:rPr lang="en-US" dirty="0" err="1">
                <a:latin typeface="Open Sans" panose="02010600030101010101" charset="0"/>
              </a:rPr>
              <a:t>wei</a:t>
            </a:r>
            <a:r>
              <a:rPr lang="en-US" dirty="0">
                <a:latin typeface="Open Sans" panose="02010600030101010101" charset="0"/>
              </a:rPr>
              <a:t>, H.L., Feng, M., </a:t>
            </a:r>
            <a:r>
              <a:rPr lang="en-US" dirty="0" err="1">
                <a:latin typeface="Open Sans" panose="02010600030101010101" charset="0"/>
              </a:rPr>
              <a:t>Ghassemi</a:t>
            </a:r>
            <a:r>
              <a:rPr lang="en-US" dirty="0">
                <a:latin typeface="Open Sans" panose="02010600030101010101" charset="0"/>
              </a:rPr>
              <a:t>, M., Moody, B., </a:t>
            </a:r>
            <a:r>
              <a:rPr lang="en-US" dirty="0" err="1">
                <a:latin typeface="Open Sans" panose="02010600030101010101" charset="0"/>
              </a:rPr>
              <a:t>Szolovits</a:t>
            </a:r>
            <a:r>
              <a:rPr lang="en-US" dirty="0">
                <a:latin typeface="Open Sans" panose="02010600030101010101" charset="0"/>
              </a:rPr>
              <a:t>, P., </a:t>
            </a:r>
            <a:r>
              <a:rPr lang="en-US" dirty="0" err="1">
                <a:latin typeface="Open Sans" panose="02010600030101010101" charset="0"/>
              </a:rPr>
              <a:t>Celi</a:t>
            </a:r>
            <a:r>
              <a:rPr lang="en-US" dirty="0">
                <a:latin typeface="Open Sans" panose="02010600030101010101" charset="0"/>
              </a:rPr>
              <a:t>, L.A. and Mark, R.G., 2016. MIMIC-III, a freely accessible critical care database. Scientific data, 3, p.160035.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94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body" idx="1"/>
          </p:nvPr>
        </p:nvSpPr>
        <p:spPr>
          <a:xfrm>
            <a:off x="1723825" y="2047650"/>
            <a:ext cx="5904000" cy="10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CN" sz="3600"/>
              <a:t>Thanks for your attention!</a:t>
            </a:r>
            <a:endParaRPr sz="3600"/>
          </a:p>
        </p:txBody>
      </p:sp>
    </p:spTree>
    <p:extLst>
      <p:ext uri="{BB962C8B-B14F-4D97-AF65-F5344CB8AC3E}">
        <p14:creationId xmlns:p14="http://schemas.microsoft.com/office/powerpoint/2010/main" val="1916099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Motivation</a:t>
            </a:r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High annual waste cost in healthcare system in US: $750 Billion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Implement machine learning models to predict in-hospital mortality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Improve efficiency and quality of health care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6075" y="2346075"/>
            <a:ext cx="4924525" cy="2578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372C20D-21D9-4F85-8B52-C8177AA32F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92"/>
    </mc:Choice>
    <mc:Fallback xmlns="">
      <p:transition spd="slow" advTm="28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Dataset </a:t>
            </a:r>
            <a:r>
              <a:rPr lang="zh-CN" sz="2400"/>
              <a:t>- MIMIC III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MIMIC-III (Medical Information Mart for Intensive Care III)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A public dataset with clinical care data consisting of over 40,000 patients who stayed in critical care units between 2001 and 2012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/>
              <a:t>contains information regarding medications, imaging reports, mortality, procedures, laboratory test results, caregiver notes, etc </a:t>
            </a: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CN" dirty="0"/>
              <a:t>What we need: data related to ICU stays, </a:t>
            </a:r>
            <a:r>
              <a:rPr lang="en-US" altLang="zh-CN" dirty="0"/>
              <a:t>admission</a:t>
            </a:r>
            <a:r>
              <a:rPr lang="zh-CN" dirty="0"/>
              <a:t>s, diagnoses, prescriptions, and lab results.</a:t>
            </a:r>
            <a:endParaRPr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4AE79A9-45D5-4953-A416-AA99AC46F2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4686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04"/>
    </mc:Choice>
    <mc:Fallback xmlns="">
      <p:transition spd="slow" advTm="41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Approach</a:t>
            </a:r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Predictive model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Recurrent </a:t>
            </a:r>
            <a:r>
              <a:rPr lang="zh-CN">
                <a:solidFill>
                  <a:srgbClr val="333333"/>
                </a:solidFill>
              </a:rPr>
              <a:t>Neural Network (RNN) for time series data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Evaluation metrics</a:t>
            </a:r>
            <a:endParaRPr/>
          </a:p>
          <a:p>
            <a:pPr marL="914400" lvl="1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>
                <a:solidFill>
                  <a:srgbClr val="333333"/>
                </a:solidFill>
              </a:rPr>
              <a:t>AUROC</a:t>
            </a:r>
            <a:endParaRPr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8F01AA59-68B3-4B06-8A7E-FA8C94A70A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5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32"/>
    </mc:Choice>
    <mc:Fallback xmlns="">
      <p:transition spd="slow" advTm="15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Software and environment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>
                <a:solidFill>
                  <a:srgbClr val="333333"/>
                </a:solidFill>
              </a:rPr>
              <a:t>Apache Spark (2.4.0)</a:t>
            </a:r>
            <a:endParaRPr dirty="0"/>
          </a:p>
          <a:p>
            <a:pPr marL="914400" lvl="1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Computations of statistics of the datasets and extraction </a:t>
            </a:r>
            <a:endParaRPr dirty="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Construction of the features</a:t>
            </a:r>
            <a:endParaRPr dirty="0"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>
                <a:solidFill>
                  <a:srgbClr val="333333"/>
                </a:solidFill>
              </a:rPr>
              <a:t>PyTorch (1.0)</a:t>
            </a:r>
            <a:endParaRPr dirty="0">
              <a:solidFill>
                <a:srgbClr val="333333"/>
              </a:solidFill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dirty="0">
                <a:solidFill>
                  <a:srgbClr val="333333"/>
                </a:solidFill>
              </a:rPr>
              <a:t>Python (3.7)</a:t>
            </a:r>
            <a:endParaRPr dirty="0">
              <a:solidFill>
                <a:srgbClr val="333333"/>
              </a:solidFill>
            </a:endParaRPr>
          </a:p>
          <a:p>
            <a:pPr marL="914400" lvl="1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Build and evaluate our RNN model</a:t>
            </a:r>
            <a:endParaRPr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7D6B8CC-D824-41FC-AEC8-80359EA8C1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156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102"/>
    </mc:Choice>
    <mc:Fallback xmlns="">
      <p:transition spd="slow" advTm="27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Data Preprocessing</a:t>
            </a:r>
            <a:endParaRPr/>
          </a:p>
        </p:txBody>
      </p:sp>
      <p:graphicFrame>
        <p:nvGraphicFramePr>
          <p:cNvPr id="95" name="Google Shape;95;p18"/>
          <p:cNvGraphicFramePr/>
          <p:nvPr/>
        </p:nvGraphicFramePr>
        <p:xfrm>
          <a:off x="2699375" y="1589050"/>
          <a:ext cx="6132925" cy="277670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05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27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7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Datasets</a:t>
                      </a:r>
                      <a:endParaRPr sz="1200" b="1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Fields</a:t>
                      </a:r>
                      <a:endParaRPr sz="1200" b="1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Admissions</a:t>
                      </a:r>
                      <a:endParaRPr sz="12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subject_id: String, hadm_id: String, admittime: String</a:t>
                      </a:r>
                      <a:endParaRPr sz="12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Daignose_icd</a:t>
                      </a:r>
                      <a:endParaRPr sz="12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subject_id: String, hadm_id: String, icd9_code: String</a:t>
                      </a:r>
                      <a:endParaRPr sz="12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Icustays</a:t>
                      </a:r>
                      <a:endParaRPr sz="12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subject_id: String, hadm_id: String, icustay_id: String, los: Double</a:t>
                      </a:r>
                      <a:endParaRPr sz="12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67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Labevents</a:t>
                      </a:r>
                      <a:endParaRPr sz="12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subject_id: String, hadm_id: String, itemid: String, valuenum: Double</a:t>
                      </a:r>
                      <a:endParaRPr sz="12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5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Patients</a:t>
                      </a:r>
                      <a:endParaRPr sz="12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dirty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subject_id: String, is_dead: Boolean</a:t>
                      </a:r>
                      <a:endParaRPr sz="1200" dirty="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Prescription</a:t>
                      </a:r>
                      <a:endParaRPr sz="12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dirty="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subject_id: String, hadm_id: String, drug: String</a:t>
                      </a:r>
                      <a:endParaRPr sz="1200" dirty="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6" name="Google Shape;96;p18"/>
          <p:cNvSpPr txBox="1"/>
          <p:nvPr/>
        </p:nvSpPr>
        <p:spPr>
          <a:xfrm>
            <a:off x="2623175" y="1147225"/>
            <a:ext cx="4572900" cy="4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b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1.</a:t>
            </a:r>
            <a:r>
              <a:rPr lang="zh-CN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Fields of the datasets used for feature construction</a:t>
            </a:r>
            <a:endParaRPr/>
          </a:p>
        </p:txBody>
      </p:sp>
      <p:sp>
        <p:nvSpPr>
          <p:cNvPr id="97" name="Google Shape;97;p18"/>
          <p:cNvSpPr txBox="1"/>
          <p:nvPr/>
        </p:nvSpPr>
        <p:spPr>
          <a:xfrm>
            <a:off x="113375" y="1728750"/>
            <a:ext cx="2586000" cy="11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zh-CN" sz="1800">
                <a:latin typeface="Open Sans"/>
                <a:ea typeface="Open Sans"/>
                <a:cs typeface="Open Sans"/>
                <a:sym typeface="Open Sans"/>
              </a:rPr>
              <a:t>Training: 65 %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zh-CN" sz="1800">
                <a:latin typeface="Open Sans"/>
                <a:ea typeface="Open Sans"/>
                <a:cs typeface="Open Sans"/>
                <a:sym typeface="Open Sans"/>
              </a:rPr>
              <a:t>Testing: 20 %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zh-CN" sz="1800">
                <a:latin typeface="Open Sans"/>
                <a:ea typeface="Open Sans"/>
                <a:cs typeface="Open Sans"/>
                <a:sym typeface="Open Sans"/>
              </a:rPr>
              <a:t>Validation: 15 %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775E33AB-A402-497B-A8F1-547C55CF34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20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287"/>
    </mc:Choice>
    <mc:Fallback xmlns="">
      <p:transition spd="slow" advTm="41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Feature Construction</a:t>
            </a: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Potential features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diagnostic icd9 code, medications, lab results, length of ICU stay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Different combinations of features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Diagnostic features: 1044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Diagnostic features + length of ICU stay feature: 1045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Diagnostic features + length of ICU stay feature + lab result features: 1516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All features: 4856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Choose all features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AUC: 0.90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false positive rate: 0.44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false negative rate: 0.05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71C3D41-2ABD-4E9A-B652-BF074FEE35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1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462"/>
    </mc:Choice>
    <mc:Fallback xmlns="">
      <p:transition spd="slow" advTm="51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Model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700" y="1887825"/>
            <a:ext cx="4197293" cy="8313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0" name="Google Shape;110;p20"/>
          <p:cNvGraphicFramePr/>
          <p:nvPr/>
        </p:nvGraphicFramePr>
        <p:xfrm>
          <a:off x="4789875" y="1634475"/>
          <a:ext cx="3763700" cy="28039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74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6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Parameters</a:t>
                      </a:r>
                      <a:endParaRPr sz="1100" b="1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 b="1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Values</a:t>
                      </a:r>
                      <a:endParaRPr sz="1100" b="1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Hidden Layers in the First FC Layer m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64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Hidden Units in the LSTM Layer n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Hidden Layers in the Second FC Layer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Learning Rate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0.007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L2 Penalty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0.0004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6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Batch Size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64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Training Epochs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>
                          <a:solidFill>
                            <a:srgbClr val="333333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50</a:t>
                      </a:r>
                      <a:endParaRPr sz="1100">
                        <a:solidFill>
                          <a:srgbClr val="333333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11" name="Google Shape;111;p20"/>
          <p:cNvSpPr txBox="1"/>
          <p:nvPr/>
        </p:nvSpPr>
        <p:spPr>
          <a:xfrm>
            <a:off x="4706525" y="1062650"/>
            <a:ext cx="36909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600"/>
              </a:spcAft>
              <a:buNone/>
            </a:pPr>
            <a:r>
              <a:rPr lang="zh-CN" b="1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2. Parameters used for the best model.</a:t>
            </a:r>
            <a:endParaRPr b="1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417600" y="2719125"/>
            <a:ext cx="3616800" cy="1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FC layer: fully-connected layer .</a:t>
            </a: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first FC layer act as an embedding layer.</a:t>
            </a: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1203D2E-A3F9-4A8D-8F00-ABD07AEE5E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16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360"/>
    </mc:Choice>
    <mc:Fallback xmlns="">
      <p:transition spd="slow" advTm="30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36795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Results</a:t>
            </a:r>
            <a:endParaRPr/>
          </a:p>
        </p:txBody>
      </p:sp>
      <p:grpSp>
        <p:nvGrpSpPr>
          <p:cNvPr id="118" name="Google Shape;118;p21"/>
          <p:cNvGrpSpPr/>
          <p:nvPr/>
        </p:nvGrpSpPr>
        <p:grpSpPr>
          <a:xfrm>
            <a:off x="2977538" y="225600"/>
            <a:ext cx="5856913" cy="4696250"/>
            <a:chOff x="2977538" y="225600"/>
            <a:chExt cx="5856913" cy="4696250"/>
          </a:xfrm>
        </p:grpSpPr>
        <p:pic>
          <p:nvPicPr>
            <p:cNvPr id="119" name="Google Shape;119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977537" y="2350599"/>
              <a:ext cx="2866325" cy="2149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746450" y="225600"/>
              <a:ext cx="2780099" cy="20850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" name="Google Shape;121;p2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645500" y="2310662"/>
              <a:ext cx="3112301" cy="23342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2" name="Google Shape;122;p21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3020650" y="225600"/>
              <a:ext cx="2780099" cy="20850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3" name="Google Shape;123;p21"/>
            <p:cNvSpPr txBox="1"/>
            <p:nvPr/>
          </p:nvSpPr>
          <p:spPr>
            <a:xfrm>
              <a:off x="2977550" y="265475"/>
              <a:ext cx="257100" cy="33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>
                  <a:latin typeface="Open Sans"/>
                  <a:ea typeface="Open Sans"/>
                  <a:cs typeface="Open Sans"/>
                  <a:sym typeface="Open Sans"/>
                </a:rPr>
                <a:t>a</a:t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4" name="Google Shape;124;p21"/>
            <p:cNvSpPr txBox="1"/>
            <p:nvPr/>
          </p:nvSpPr>
          <p:spPr>
            <a:xfrm>
              <a:off x="5693650" y="265475"/>
              <a:ext cx="257100" cy="33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>
                  <a:latin typeface="Open Sans"/>
                  <a:ea typeface="Open Sans"/>
                  <a:cs typeface="Open Sans"/>
                  <a:sym typeface="Open Sans"/>
                </a:rPr>
                <a:t>b</a:t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5" name="Google Shape;125;p21"/>
            <p:cNvSpPr txBox="1"/>
            <p:nvPr/>
          </p:nvSpPr>
          <p:spPr>
            <a:xfrm>
              <a:off x="2977550" y="2310675"/>
              <a:ext cx="257100" cy="33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>
                  <a:latin typeface="Open Sans"/>
                  <a:ea typeface="Open Sans"/>
                  <a:cs typeface="Open Sans"/>
                  <a:sym typeface="Open Sans"/>
                </a:rPr>
                <a:t>c</a:t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6" name="Google Shape;126;p21"/>
            <p:cNvSpPr txBox="1"/>
            <p:nvPr/>
          </p:nvSpPr>
          <p:spPr>
            <a:xfrm>
              <a:off x="5800750" y="2310675"/>
              <a:ext cx="257100" cy="33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>
                  <a:latin typeface="Open Sans"/>
                  <a:ea typeface="Open Sans"/>
                  <a:cs typeface="Open Sans"/>
                  <a:sym typeface="Open Sans"/>
                </a:rPr>
                <a:t>d</a:t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7" name="Google Shape;127;p21"/>
            <p:cNvSpPr txBox="1"/>
            <p:nvPr/>
          </p:nvSpPr>
          <p:spPr>
            <a:xfrm>
              <a:off x="3234650" y="4540250"/>
              <a:ext cx="5599800" cy="38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1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Figure 2. Results for the best model developed in this work. (a) </a:t>
              </a:r>
              <a:r>
                <a:rPr lang="zh-CN" sz="1100">
                  <a:solidFill>
                    <a:srgbClr val="333333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curve of accuracy verse epoch</a:t>
              </a:r>
              <a:r>
                <a:rPr lang="zh-CN" sz="11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; (b) </a:t>
              </a:r>
              <a:r>
                <a:rPr lang="zh-CN" sz="1100">
                  <a:solidFill>
                    <a:srgbClr val="333333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curve of loss verse epoch;.</a:t>
              </a:r>
              <a:r>
                <a:rPr lang="zh-CN" sz="11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(c) ROC curve; (d) confusion matrix; </a:t>
              </a:r>
              <a:endParaRPr sz="11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128" name="Google Shape;128;p21"/>
          <p:cNvSpPr txBox="1"/>
          <p:nvPr/>
        </p:nvSpPr>
        <p:spPr>
          <a:xfrm>
            <a:off x="417650" y="1202125"/>
            <a:ext cx="2559900" cy="17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best accuracy for the validation dataset is 0.875</a:t>
            </a: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AUC score for the test dataset is as high as 0.91.</a:t>
            </a:r>
            <a:endParaRPr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F1BB8CB-0982-41BC-B76A-7246D7D527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354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662"/>
    </mc:Choice>
    <mc:Fallback xmlns="">
      <p:transition spd="slow" advTm="48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2206</Words>
  <Application>Microsoft Office PowerPoint</Application>
  <PresentationFormat>On-screen Show (16:9)</PresentationFormat>
  <Paragraphs>97</Paragraphs>
  <Slides>11</Slides>
  <Notes>11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Open Sans</vt:lpstr>
      <vt:lpstr>Times New Roman</vt:lpstr>
      <vt:lpstr>Economica</vt:lpstr>
      <vt:lpstr>Luxe</vt:lpstr>
      <vt:lpstr>Mortality Prediction in ICU with RNN</vt:lpstr>
      <vt:lpstr>Motivation</vt:lpstr>
      <vt:lpstr>Dataset - MIMIC III</vt:lpstr>
      <vt:lpstr>Approach</vt:lpstr>
      <vt:lpstr>Software and environment</vt:lpstr>
      <vt:lpstr>Data Preprocessing</vt:lpstr>
      <vt:lpstr>Feature Construction</vt:lpstr>
      <vt:lpstr>Model</vt:lpstr>
      <vt:lpstr>Results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Mortality Prediction in ICU with RNN</dc:title>
  <cp:lastModifiedBy>lovestone</cp:lastModifiedBy>
  <cp:revision>4</cp:revision>
  <dcterms:modified xsi:type="dcterms:W3CDTF">2019-04-28T15:18:16Z</dcterms:modified>
</cp:coreProperties>
</file>